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1" r:id="rId2"/>
    <p:sldId id="289" r:id="rId3"/>
    <p:sldId id="295" r:id="rId4"/>
    <p:sldId id="296" r:id="rId5"/>
    <p:sldId id="292" r:id="rId6"/>
    <p:sldId id="304" r:id="rId7"/>
    <p:sldId id="298" r:id="rId8"/>
    <p:sldId id="299" r:id="rId9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6">
          <p15:clr>
            <a:srgbClr val="A4A3A4"/>
          </p15:clr>
        </p15:guide>
        <p15:guide id="2" orient="horz" pos="4176">
          <p15:clr>
            <a:srgbClr val="A4A3A4"/>
          </p15:clr>
        </p15:guide>
        <p15:guide id="3" orient="horz" pos="824">
          <p15:clr>
            <a:srgbClr val="A4A3A4"/>
          </p15:clr>
        </p15:guide>
        <p15:guide id="4" orient="horz" pos="2747">
          <p15:clr>
            <a:srgbClr val="A4A3A4"/>
          </p15:clr>
        </p15:guide>
        <p15:guide id="5" orient="horz" pos="1632">
          <p15:clr>
            <a:srgbClr val="A4A3A4"/>
          </p15:clr>
        </p15:guide>
        <p15:guide id="6" orient="horz" pos="3160">
          <p15:clr>
            <a:srgbClr val="A4A3A4"/>
          </p15:clr>
        </p15:guide>
        <p15:guide id="7" orient="horz" pos="1951">
          <p15:clr>
            <a:srgbClr val="A4A3A4"/>
          </p15:clr>
        </p15:guide>
        <p15:guide id="8" pos="5523">
          <p15:clr>
            <a:srgbClr val="A4A3A4"/>
          </p15:clr>
        </p15:guide>
        <p15:guide id="9" pos="2880">
          <p15:clr>
            <a:srgbClr val="A4A3A4"/>
          </p15:clr>
        </p15:guide>
        <p15:guide id="10" pos="2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CC"/>
    <a:srgbClr val="339933"/>
    <a:srgbClr val="CCECFF"/>
    <a:srgbClr val="DD137B"/>
    <a:srgbClr val="66FF66"/>
    <a:srgbClr val="EEB002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8" autoAdjust="0"/>
    <p:restoredTop sz="94614" autoAdjust="0"/>
  </p:normalViewPr>
  <p:slideViewPr>
    <p:cSldViewPr snapToGrid="0">
      <p:cViewPr varScale="1">
        <p:scale>
          <a:sx n="70" d="100"/>
          <a:sy n="70" d="100"/>
        </p:scale>
        <p:origin x="1266" y="60"/>
      </p:cViewPr>
      <p:guideLst>
        <p:guide orient="horz" pos="426"/>
        <p:guide orient="horz" pos="4176"/>
        <p:guide orient="horz" pos="824"/>
        <p:guide orient="horz" pos="2747"/>
        <p:guide orient="horz" pos="1632"/>
        <p:guide orient="horz" pos="3160"/>
        <p:guide orient="horz" pos="1951"/>
        <p:guide pos="5523"/>
        <p:guide pos="2880"/>
        <p:guide pos="237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port\usk\ClenskaZakladna_CasovaRad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918367346938774E-2"/>
          <c:y val="4.6822742474916391E-2"/>
          <c:w val="0.67142857142857193"/>
          <c:h val="0.8026755852842811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[ClenskaZakladna_CasovaRada.xls]celkem!$D$3</c:f>
              <c:strCache>
                <c:ptCount val="1"/>
                <c:pt idx="0">
                  <c:v>studenti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[ClenskaZakladna_CasovaRada.xls]celkem!$C$4:$C$17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[ClenskaZakladna_CasovaRada.xls]celkem!$D$4:$D$17</c:f>
              <c:numCache>
                <c:formatCode>General</c:formatCode>
                <c:ptCount val="14"/>
                <c:pt idx="0">
                  <c:v>273</c:v>
                </c:pt>
                <c:pt idx="1">
                  <c:v>358</c:v>
                </c:pt>
                <c:pt idx="2">
                  <c:v>471</c:v>
                </c:pt>
                <c:pt idx="3">
                  <c:v>499</c:v>
                </c:pt>
                <c:pt idx="4">
                  <c:v>593</c:v>
                </c:pt>
                <c:pt idx="5">
                  <c:v>750</c:v>
                </c:pt>
                <c:pt idx="6">
                  <c:v>714</c:v>
                </c:pt>
                <c:pt idx="7">
                  <c:v>517</c:v>
                </c:pt>
                <c:pt idx="8">
                  <c:v>709</c:v>
                </c:pt>
                <c:pt idx="9">
                  <c:v>520</c:v>
                </c:pt>
                <c:pt idx="10">
                  <c:v>472</c:v>
                </c:pt>
                <c:pt idx="11">
                  <c:v>343</c:v>
                </c:pt>
                <c:pt idx="12">
                  <c:v>337</c:v>
                </c:pt>
                <c:pt idx="13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27-43E7-985B-116D51387446}"/>
            </c:ext>
          </c:extLst>
        </c:ser>
        <c:ser>
          <c:idx val="0"/>
          <c:order val="1"/>
          <c:tx>
            <c:strRef>
              <c:f>[ClenskaZakladna_CasovaRada.xls]celkem!$E$3</c:f>
              <c:strCache>
                <c:ptCount val="1"/>
                <c:pt idx="0">
                  <c:v>zaměstnanci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[ClenskaZakladna_CasovaRada.xls]celkem!$C$4:$C$17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[ClenskaZakladna_CasovaRada.xls]celkem!$E$4:$E$17</c:f>
              <c:numCache>
                <c:formatCode>General</c:formatCode>
                <c:ptCount val="14"/>
                <c:pt idx="0">
                  <c:v>163</c:v>
                </c:pt>
                <c:pt idx="1">
                  <c:v>158</c:v>
                </c:pt>
                <c:pt idx="2">
                  <c:v>183</c:v>
                </c:pt>
                <c:pt idx="3">
                  <c:v>110</c:v>
                </c:pt>
                <c:pt idx="4">
                  <c:v>121</c:v>
                </c:pt>
                <c:pt idx="5">
                  <c:v>138</c:v>
                </c:pt>
                <c:pt idx="6">
                  <c:v>141</c:v>
                </c:pt>
                <c:pt idx="7">
                  <c:v>133</c:v>
                </c:pt>
                <c:pt idx="8">
                  <c:v>155</c:v>
                </c:pt>
                <c:pt idx="9">
                  <c:v>147</c:v>
                </c:pt>
                <c:pt idx="10">
                  <c:v>148</c:v>
                </c:pt>
                <c:pt idx="11">
                  <c:v>132</c:v>
                </c:pt>
                <c:pt idx="12">
                  <c:v>132</c:v>
                </c:pt>
                <c:pt idx="13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27-43E7-985B-116D51387446}"/>
            </c:ext>
          </c:extLst>
        </c:ser>
        <c:ser>
          <c:idx val="3"/>
          <c:order val="2"/>
          <c:tx>
            <c:strRef>
              <c:f>[ClenskaZakladna_CasovaRada.xls]celkem!$F$3</c:f>
              <c:strCache>
                <c:ptCount val="1"/>
                <c:pt idx="0">
                  <c:v>ostatní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[ClenskaZakladna_CasovaRada.xls]celkem!$C$4:$C$17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[ClenskaZakladna_CasovaRada.xls]celkem!$F$4:$F$17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139</c:v>
                </c:pt>
                <c:pt idx="4">
                  <c:v>233</c:v>
                </c:pt>
                <c:pt idx="5">
                  <c:v>253</c:v>
                </c:pt>
                <c:pt idx="6">
                  <c:v>278</c:v>
                </c:pt>
                <c:pt idx="7">
                  <c:v>229</c:v>
                </c:pt>
                <c:pt idx="8">
                  <c:v>310</c:v>
                </c:pt>
                <c:pt idx="9">
                  <c:v>285</c:v>
                </c:pt>
                <c:pt idx="10">
                  <c:v>282</c:v>
                </c:pt>
                <c:pt idx="11">
                  <c:v>285</c:v>
                </c:pt>
                <c:pt idx="12">
                  <c:v>307</c:v>
                </c:pt>
                <c:pt idx="13">
                  <c:v>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27-43E7-985B-116D513874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2833384"/>
        <c:axId val="1"/>
      </c:barChart>
      <c:catAx>
        <c:axId val="332833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2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2833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3" tIns="45507" rIns="91013" bIns="45507" numCol="1" anchor="t" anchorCtr="0" compatLnSpc="1">
            <a:prstTxWarp prst="textNoShape">
              <a:avLst/>
            </a:prstTxWarp>
          </a:bodyPr>
          <a:lstStyle>
            <a:lvl1pPr defTabSz="908050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3" tIns="45507" rIns="91013" bIns="45507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95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3" tIns="45507" rIns="91013" bIns="45507" numCol="1" anchor="b" anchorCtr="0" compatLnSpc="1">
            <a:prstTxWarp prst="textNoShape">
              <a:avLst/>
            </a:prstTxWarp>
          </a:bodyPr>
          <a:lstStyle>
            <a:lvl1pPr defTabSz="908050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995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3" tIns="45507" rIns="91013" bIns="45507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b="0"/>
            </a:lvl1pPr>
          </a:lstStyle>
          <a:p>
            <a:pPr>
              <a:defRPr/>
            </a:pPr>
            <a:fld id="{941B92BA-E9A3-4934-973C-E2EBF71850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146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9" rIns="91415" bIns="4570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9" rIns="91415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700588"/>
            <a:ext cx="5394325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9" rIns="91415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9" rIns="91415" bIns="4570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9" rIns="91415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917D190F-C202-4848-8E76-542B254A7B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072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92119-E782-4BC6-A74C-9F91EA8F84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24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070C1-F76F-4CE1-9E3D-5FA3B96050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91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7CE32-D3F9-4A2F-805D-7C31F8D09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99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39F5B-426D-4E41-98DF-70669DC0F0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35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723E8-6A9F-4FDF-837B-11E9716CFD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13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FC7E1-8140-4279-8DE5-F108D1009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82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2FE01-1618-4D0D-BEEF-4C96B64404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05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5D960-DC8A-44E5-814A-94452A63CC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52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A2D8C-722C-45A9-A969-DB6008BA1E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98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3158B-1F78-4E05-A865-6749272EB6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80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62A0-977D-4A6F-BAFB-E81DAEF3FD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40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E3E9839-F04A-4F8F-96F3-0479F2ECF0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63550"/>
            <a:ext cx="9144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Univerzitní sportovní klub Pardubice, </a:t>
            </a:r>
            <a:r>
              <a:rPr lang="cs-CZ" sz="3200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z.s</a:t>
            </a: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0" y="4651375"/>
            <a:ext cx="914400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Valná hromada USK Pardubice za rok 2019</a:t>
            </a:r>
          </a:p>
          <a:p>
            <a:pPr algn="ctr">
              <a:defRPr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18. února 2020</a:t>
            </a:r>
          </a:p>
          <a:p>
            <a:pPr algn="ctr"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(zasedací místnost děkana Fakulty chemicko-technologické Univerzity Pardubice)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127" y="1540182"/>
            <a:ext cx="4045746" cy="276285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0" y="6524239"/>
            <a:ext cx="9144000" cy="33855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latin typeface="Calibri" pitchFamily="34" charset="0"/>
              </a:rPr>
              <a:t>Zpráva o činnosti a hospodaření						18. února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217489"/>
            <a:ext cx="9144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Valná hromada USK Pardubice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0" y="992974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 </a:t>
            </a:r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Vybrané akce USK v roce 2019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93486" y="1511885"/>
            <a:ext cx="8650514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– květinový fitness maratón</a:t>
            </a:r>
          </a:p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– jarní víkend s aerobikem </a:t>
            </a:r>
          </a:p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– jarní proběhnutí</a:t>
            </a:r>
          </a:p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– 4. ročník memoriálu Tomáše Peška v badmintonu</a:t>
            </a:r>
          </a:p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– 11. ročník v racketlonu</a:t>
            </a:r>
          </a:p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– sportovní park </a:t>
            </a:r>
          </a:p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– memoriál prof. Stanislava Koldy v tenise</a:t>
            </a:r>
          </a:p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– Běh naděje</a:t>
            </a:r>
          </a:p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– memoriál Ing. Zdeňka Skřivánka v basketbalu</a:t>
            </a:r>
          </a:p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– podzimní víkend s aerobikem</a:t>
            </a:r>
          </a:p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– vyhlášení výsledků Standarty rektora + nejlepších sportovců </a:t>
            </a:r>
            <a:r>
              <a:rPr lang="cs-CZ" sz="2000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UPa</a:t>
            </a:r>
            <a:endParaRPr lang="cs-CZ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– mikulášský fitness maratón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96" y="0"/>
            <a:ext cx="1286404" cy="1161089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latin typeface="Calibri" pitchFamily="34" charset="0"/>
              </a:rPr>
              <a:t>Zpráva o činnosti a hospodaření						18. února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217489"/>
            <a:ext cx="9144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Valná hromada USK Pardubice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0" y="996681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Vývoj členské základny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96" y="0"/>
            <a:ext cx="1286404" cy="1161089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latin typeface="Calibri" pitchFamily="34" charset="0"/>
              </a:rPr>
              <a:t>Zpráva o činnosti a hospodaření						18. února 2020</a:t>
            </a: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B13D312D-AA1E-421F-8788-D69C098FC0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3505039"/>
              </p:ext>
            </p:extLst>
          </p:nvPr>
        </p:nvGraphicFramePr>
        <p:xfrm>
          <a:off x="677008" y="1776046"/>
          <a:ext cx="7877907" cy="4148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217489"/>
            <a:ext cx="9144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Valná hromada USK Pardubice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974032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Aktuální struktura oddílů/družstev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652463"/>
              </p:ext>
            </p:extLst>
          </p:nvPr>
        </p:nvGraphicFramePr>
        <p:xfrm>
          <a:off x="72572" y="1700618"/>
          <a:ext cx="8998856" cy="4293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3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8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3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7815">
                <a:tc>
                  <a:txBody>
                    <a:bodyPr/>
                    <a:lstStyle/>
                    <a:p>
                      <a:pPr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cs-CZ" sz="2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oddíl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cs-CZ" sz="2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družstvo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cs-CZ" sz="2000" b="1" i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cs-CZ" sz="2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družstvo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cs-CZ" sz="2000" b="1" i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cs-CZ" sz="2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družstvo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cs-CZ" sz="2000" b="1" i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8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aerobik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i="1" u="none" strike="noStrike" dirty="0">
                          <a:effectLst/>
                          <a:latin typeface="Calibri" panose="020F0502020204030204" pitchFamily="34" charset="0"/>
                        </a:rPr>
                        <a:t> Hronová </a:t>
                      </a:r>
                      <a:r>
                        <a:rPr lang="cs-CZ" sz="1800" i="1" u="none" strike="noStrike" dirty="0" err="1">
                          <a:effectLst/>
                          <a:latin typeface="Calibri" panose="020F0502020204030204" pitchFamily="34" charset="0"/>
                        </a:rPr>
                        <a:t>Čaladi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8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badminton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 studenti   </a:t>
                      </a:r>
                      <a:r>
                        <a:rPr lang="cs-CZ" sz="1800" i="1" u="none" strike="noStrike" dirty="0">
                          <a:effectLst/>
                          <a:latin typeface="Calibri" panose="020F0502020204030204" pitchFamily="34" charset="0"/>
                        </a:rPr>
                        <a:t>Vašíček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 zaměstnanci </a:t>
                      </a:r>
                      <a:r>
                        <a:rPr lang="cs-CZ" sz="1800" i="1" u="none" strike="noStrike" dirty="0">
                          <a:effectLst/>
                          <a:latin typeface="Calibri" panose="020F0502020204030204" pitchFamily="34" charset="0"/>
                        </a:rPr>
                        <a:t>Prusek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8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basketbal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 studenti   </a:t>
                      </a:r>
                      <a:r>
                        <a:rPr lang="cs-CZ" sz="1800" i="1" u="none" strike="noStrike" dirty="0">
                          <a:effectLst/>
                          <a:latin typeface="Calibri" panose="020F0502020204030204" pitchFamily="34" charset="0"/>
                        </a:rPr>
                        <a:t>Vašíček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 zaměstnanci</a:t>
                      </a:r>
                      <a:r>
                        <a:rPr lang="cs-CZ" sz="1800" i="1" u="none" strike="noStrike" baseline="0" dirty="0">
                          <a:effectLst/>
                          <a:latin typeface="Calibri" panose="020F0502020204030204" pitchFamily="34" charset="0"/>
                        </a:rPr>
                        <a:t> Koblížek, Navrátil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8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florbal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 studenti   </a:t>
                      </a:r>
                      <a:r>
                        <a:rPr lang="cs-CZ" sz="1800" i="1" u="none" strike="noStrike" dirty="0">
                          <a:effectLst/>
                          <a:latin typeface="Calibri" panose="020F0502020204030204" pitchFamily="34" charset="0"/>
                        </a:rPr>
                        <a:t>Truhlář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 zaměstnanci </a:t>
                      </a:r>
                      <a:r>
                        <a:rPr lang="cs-CZ" sz="1800" i="1" u="none" strike="noStrike" dirty="0">
                          <a:effectLst/>
                          <a:latin typeface="Calibri" panose="020F0502020204030204" pitchFamily="34" charset="0"/>
                        </a:rPr>
                        <a:t>Schwarz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8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futsal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 studenti   </a:t>
                      </a:r>
                      <a:r>
                        <a:rPr lang="cs-CZ" sz="1800" i="1" u="none" strike="noStrike" dirty="0" err="1">
                          <a:effectLst/>
                          <a:latin typeface="Calibri" panose="020F0502020204030204" pitchFamily="34" charset="0"/>
                        </a:rPr>
                        <a:t>Špila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 zaměstnanci S</a:t>
                      </a:r>
                      <a:r>
                        <a:rPr lang="cs-CZ" sz="1800" i="1" u="none" strike="noStrike" dirty="0">
                          <a:effectLst/>
                          <a:latin typeface="Calibri" panose="020F0502020204030204" pitchFamily="34" charset="0"/>
                        </a:rPr>
                        <a:t>tránský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8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  <a:latin typeface="Calibri" panose="020F0502020204030204" pitchFamily="34" charset="0"/>
                        </a:rPr>
                        <a:t>indoor</a:t>
                      </a:r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u="none" strike="noStrike" dirty="0" err="1">
                          <a:effectLst/>
                          <a:latin typeface="Calibri" panose="020F0502020204030204" pitchFamily="34" charset="0"/>
                        </a:rPr>
                        <a:t>cycling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i="1" u="none" strike="noStrike" dirty="0">
                          <a:effectLst/>
                          <a:latin typeface="Calibri" panose="020F0502020204030204" pitchFamily="34" charset="0"/>
                        </a:rPr>
                        <a:t> Chvojková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8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kanoistika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i="1" u="none" strike="noStrike" dirty="0">
                          <a:effectLst/>
                          <a:latin typeface="Calibri" panose="020F0502020204030204" pitchFamily="34" charset="0"/>
                        </a:rPr>
                        <a:t> Hájek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8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stolní tenis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i="1" u="none" strike="noStrike" dirty="0">
                          <a:effectLst/>
                          <a:latin typeface="Calibri" panose="020F0502020204030204" pitchFamily="34" charset="0"/>
                        </a:rPr>
                        <a:t> Prusek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8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tenis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i="1" u="none" strike="noStrike" dirty="0">
                          <a:effectLst/>
                          <a:latin typeface="Calibri" panose="020F0502020204030204" pitchFamily="34" charset="0"/>
                        </a:rPr>
                        <a:t> Němec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8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veslování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i="1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i="1" u="none" strike="noStrike" dirty="0" err="1">
                          <a:effectLst/>
                          <a:latin typeface="Calibri" panose="020F0502020204030204" pitchFamily="34" charset="0"/>
                        </a:rPr>
                        <a:t>Macas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8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volejbal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 rekreační</a:t>
                      </a:r>
                      <a:r>
                        <a:rPr lang="cs-CZ" sz="1800" i="1" u="none" strike="noStrike" dirty="0">
                          <a:effectLst/>
                          <a:latin typeface="Calibri" panose="020F0502020204030204" pitchFamily="34" charset="0"/>
                        </a:rPr>
                        <a:t> Stránský, </a:t>
                      </a:r>
                      <a:r>
                        <a:rPr lang="cs-CZ" sz="1800" i="1" u="none" strike="noStrike" dirty="0" err="1">
                          <a:effectLst/>
                          <a:latin typeface="Calibri" panose="020F0502020204030204" pitchFamily="34" charset="0"/>
                        </a:rPr>
                        <a:t>Mikysek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 muži</a:t>
                      </a:r>
                      <a:r>
                        <a:rPr lang="cs-CZ" sz="1800" i="1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i="1" u="none" strike="noStrike" dirty="0" err="1">
                          <a:effectLst/>
                          <a:latin typeface="Calibri" panose="020F0502020204030204" pitchFamily="34" charset="0"/>
                        </a:rPr>
                        <a:t>Kvídera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ženy</a:t>
                      </a:r>
                      <a:r>
                        <a:rPr lang="cs-CZ" sz="1800" i="1" u="none" strike="noStrike" dirty="0">
                          <a:effectLst/>
                          <a:latin typeface="Calibri" panose="020F0502020204030204" pitchFamily="34" charset="0"/>
                        </a:rPr>
                        <a:t> Venclová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80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96" y="0"/>
            <a:ext cx="1286404" cy="1161089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0" y="6524239"/>
            <a:ext cx="9144000" cy="33855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latin typeface="Calibri" pitchFamily="34" charset="0"/>
              </a:rPr>
              <a:t>Zpráva o činnosti a hospodaření						18. února 2020</a:t>
            </a:r>
          </a:p>
        </p:txBody>
      </p:sp>
    </p:spTree>
    <p:extLst>
      <p:ext uri="{BB962C8B-B14F-4D97-AF65-F5344CB8AC3E}">
        <p14:creationId xmlns:p14="http://schemas.microsoft.com/office/powerpoint/2010/main" val="157992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217489"/>
            <a:ext cx="9144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Valná hromada USK Pardubice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0" y="1019753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Stav účtů k 31.12.2019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96" y="0"/>
            <a:ext cx="1286404" cy="1161089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latin typeface="Calibri" pitchFamily="34" charset="0"/>
              </a:rPr>
              <a:t>Zpráva o činnosti a hospodaření						18. února 2020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0" y="1939596"/>
            <a:ext cx="91440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>
              <a:defRPr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pokladna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		 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429 Kč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lvl="1">
              <a:defRPr/>
            </a:pPr>
            <a:endParaRPr lang="cs-CZ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lvl="1"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běžný účet		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417 231 Kč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lvl="1">
              <a:defRPr/>
            </a:pPr>
            <a:endParaRPr lang="cs-CZ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lvl="1"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spořící účet	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461 325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Kč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445615"/>
              </p:ext>
            </p:extLst>
          </p:nvPr>
        </p:nvGraphicFramePr>
        <p:xfrm>
          <a:off x="261143" y="1590209"/>
          <a:ext cx="8621714" cy="4590164"/>
        </p:xfrm>
        <a:graphic>
          <a:graphicData uri="http://schemas.openxmlformats.org/drawingml/2006/table">
            <a:tbl>
              <a:tblPr/>
              <a:tblGrid>
                <a:gridCol w="937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8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37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816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rok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příjmy - plán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příjmy skutečné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náklady - plán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náklady skutečné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bilance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550 000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577 414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550 000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571 661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1" i="0" u="none" strike="noStrike" kern="1200" dirty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    5 753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499 000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503 129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499 000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502 887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242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458 000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539 131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458 000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484 526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1" i="0" u="none" strike="noStrike" kern="1200" dirty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54 606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521 000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656 983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521</a:t>
                      </a:r>
                      <a:r>
                        <a:rPr lang="cs-CZ" sz="1800" b="0" i="0" u="none" strike="noStrike" baseline="0" dirty="0">
                          <a:solidFill>
                            <a:srgbClr val="FF0000"/>
                          </a:solidFill>
                          <a:latin typeface="Calibri"/>
                        </a:rPr>
                        <a:t> 000 Kč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564 891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1" i="0" u="none" strike="noStrike" kern="1200" dirty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92 092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615 500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723 523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615 500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672 527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50 976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988 962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r>
                        <a:rPr lang="cs-CZ" sz="1800" b="1" i="0" u="none" strike="noStrike" baseline="0" dirty="0">
                          <a:solidFill>
                            <a:srgbClr val="0070C0"/>
                          </a:solidFill>
                          <a:latin typeface="Calibri"/>
                        </a:rPr>
                        <a:t> 095 765 Kč</a:t>
                      </a:r>
                      <a:endParaRPr lang="cs-CZ" sz="1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988 962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982 311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113 454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940 150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1" i="0" u="none" strike="noStrike" kern="1200" dirty="0">
                          <a:solidFill>
                            <a:srgbClr val="0070C0"/>
                          </a:solidFill>
                          <a:latin typeface="Calibri"/>
                          <a:ea typeface="+mn-ea"/>
                          <a:cs typeface="+mn-cs"/>
                        </a:rPr>
                        <a:t>859 564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940 150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1" i="0" u="none" strike="noStrike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904 427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- 44 863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925 000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856 840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925 000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773 323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83 517 Kč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0" y="217489"/>
            <a:ext cx="9144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Valná hromada USK Pardubice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0" y="981239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Vývoj příjmů/výdajů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96" y="0"/>
            <a:ext cx="1286404" cy="1161089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latin typeface="Calibri" pitchFamily="34" charset="0"/>
              </a:rPr>
              <a:t>Zpráva o činnosti a hospodaření						18. února 2020</a:t>
            </a:r>
          </a:p>
        </p:txBody>
      </p:sp>
    </p:spTree>
    <p:extLst>
      <p:ext uri="{BB962C8B-B14F-4D97-AF65-F5344CB8AC3E}">
        <p14:creationId xmlns:p14="http://schemas.microsoft.com/office/powerpoint/2010/main" val="1557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217489"/>
            <a:ext cx="9144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Valná hromada USK Pardubice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0" y="992974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Zásadní změny v roce 2019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30823" y="1507481"/>
            <a:ext cx="871317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dotační program Můj klub – podpora mládeže do 23 let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 roce 2019 165 000 Kč (85k provoz, 80k mzdy cvičitelek aerobiku)</a:t>
            </a:r>
          </a:p>
          <a:p>
            <a:pPr marL="342900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„financování“ od ČAUS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podpora ČAUS spočívající v možnosti nákupu materiálového vybavení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 roce 2019 164 tisíc Kč</a:t>
            </a:r>
          </a:p>
          <a:p>
            <a:pPr marL="1257300" lvl="2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tenis 69k; aerobik 57k; florbal 28k; badminton 7k; volejbal 3k</a:t>
            </a:r>
          </a:p>
          <a:p>
            <a:pPr marL="342900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členské příspěvky ponechány ve stejné výši, tj. ve struktuře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studenti		200 Kč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zaměstnanci	200/500/800/1000 Kč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ostatní		400/600/1000/1200 Kč</a:t>
            </a:r>
          </a:p>
          <a:p>
            <a:pPr marL="342900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 průběhu roku ukončily činnost 2 družstva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basketbal-</a:t>
            </a:r>
            <a:r>
              <a:rPr lang="cs-CZ" sz="2000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zam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. (Hejný); volejbal-</a:t>
            </a:r>
            <a:r>
              <a:rPr lang="cs-CZ" sz="2000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rekr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. (Honc)</a:t>
            </a:r>
          </a:p>
          <a:p>
            <a:pPr marL="342900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evidence členské základny – GDPR; změny v rozsahu evidovaných dat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96" y="0"/>
            <a:ext cx="1286404" cy="1161089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0" y="6524239"/>
            <a:ext cx="9144000" cy="33855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latin typeface="Calibri" pitchFamily="34" charset="0"/>
              </a:rPr>
              <a:t>Zpráva o činnosti a hospodaření						18. února 2020</a:t>
            </a:r>
          </a:p>
        </p:txBody>
      </p:sp>
    </p:spTree>
    <p:extLst>
      <p:ext uri="{BB962C8B-B14F-4D97-AF65-F5344CB8AC3E}">
        <p14:creationId xmlns:p14="http://schemas.microsoft.com/office/powerpoint/2010/main" val="3881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217489"/>
            <a:ext cx="9144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Valná hromada USK Pardubice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0" y="992974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Výhled na rok 2020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93486" y="1502688"/>
            <a:ext cx="86505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rozvíjet rozsah činností USK 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soutěžní oddíly</a:t>
            </a:r>
          </a:p>
          <a:p>
            <a:pPr marL="1257300" lvl="2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florbal, stolní tenis, tenis, veslování, volejbal (muži, ženy)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„volnočasové“ oddíly – přilákání většího množství studentů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pořádaní akcí</a:t>
            </a:r>
          </a:p>
          <a:p>
            <a:pPr marL="342900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vyrovnaný rozpočet USK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členské příspěvky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problematika dotací a jejich vyúčtování</a:t>
            </a:r>
          </a:p>
          <a:p>
            <a:pPr marL="1257300" lvl="2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projekt MŠMT „Můj klub“</a:t>
            </a:r>
          </a:p>
          <a:p>
            <a:pPr marL="1257300" lvl="2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dotace města Pardubice</a:t>
            </a:r>
          </a:p>
          <a:p>
            <a:pPr marL="342900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materiálové vybavení od ČAUS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aerobik, florbal, veslování, volejbal, …</a:t>
            </a:r>
          </a:p>
          <a:p>
            <a:pPr marL="342900" indent="-342900">
              <a:spcAft>
                <a:spcPts val="600"/>
              </a:spcAft>
              <a:buFontTx/>
              <a:buChar char="-"/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...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96" y="0"/>
            <a:ext cx="1286404" cy="1161089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latin typeface="Calibri" pitchFamily="34" charset="0"/>
              </a:rPr>
              <a:t>Zpráva o činnosti a hospodaření						18. února 2020</a:t>
            </a:r>
          </a:p>
        </p:txBody>
      </p:sp>
    </p:spTree>
    <p:extLst>
      <p:ext uri="{BB962C8B-B14F-4D97-AF65-F5344CB8AC3E}">
        <p14:creationId xmlns:p14="http://schemas.microsoft.com/office/powerpoint/2010/main" val="311420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6688</TotalTime>
  <Words>674</Words>
  <Application>Microsoft Office PowerPoint</Application>
  <PresentationFormat>Předvádění na obrazovce (4:3)</PresentationFormat>
  <Paragraphs>155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Default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Prusek Ondrej</dc:creator>
  <cp:lastModifiedBy>Rafael Svatopluk</cp:lastModifiedBy>
  <cp:revision>811</cp:revision>
  <dcterms:created xsi:type="dcterms:W3CDTF">2002-09-03T16:55:02Z</dcterms:created>
  <dcterms:modified xsi:type="dcterms:W3CDTF">2020-02-18T15:37:56Z</dcterms:modified>
</cp:coreProperties>
</file>